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488" r:id="rId2"/>
    <p:sldId id="540" r:id="rId3"/>
    <p:sldId id="508" r:id="rId4"/>
    <p:sldId id="509" r:id="rId5"/>
    <p:sldId id="512" r:id="rId6"/>
    <p:sldId id="489" r:id="rId7"/>
    <p:sldId id="511" r:id="rId8"/>
    <p:sldId id="537" r:id="rId9"/>
    <p:sldId id="513" r:id="rId10"/>
    <p:sldId id="514" r:id="rId11"/>
    <p:sldId id="535" r:id="rId12"/>
    <p:sldId id="510" r:id="rId13"/>
    <p:sldId id="536" r:id="rId14"/>
    <p:sldId id="521" r:id="rId15"/>
    <p:sldId id="518" r:id="rId16"/>
    <p:sldId id="528" r:id="rId17"/>
    <p:sldId id="525" r:id="rId18"/>
    <p:sldId id="524" r:id="rId19"/>
    <p:sldId id="529" r:id="rId20"/>
    <p:sldId id="522" r:id="rId21"/>
    <p:sldId id="523" r:id="rId22"/>
    <p:sldId id="530" r:id="rId23"/>
    <p:sldId id="526" r:id="rId24"/>
    <p:sldId id="527" r:id="rId25"/>
    <p:sldId id="531" r:id="rId26"/>
    <p:sldId id="532" r:id="rId27"/>
    <p:sldId id="538" r:id="rId28"/>
    <p:sldId id="516" r:id="rId29"/>
    <p:sldId id="517" r:id="rId30"/>
    <p:sldId id="534" r:id="rId31"/>
    <p:sldId id="264" r:id="rId32"/>
    <p:sldId id="266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660"/>
  </p:normalViewPr>
  <p:slideViewPr>
    <p:cSldViewPr snapToGrid="0" showGuides="1">
      <p:cViewPr varScale="1">
        <p:scale>
          <a:sx n="62" d="100"/>
          <a:sy n="62" d="100"/>
        </p:scale>
        <p:origin x="762" y="3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0" d="100"/>
        <a:sy n="70" d="100"/>
      </p:scale>
      <p:origin x="0" y="-1071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A976F4-C690-47B4-8D87-02211C49A9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E76B54-5CB7-4996-9E6C-BF6DA7B891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F7848B-B25D-4E58-8371-5D4BBEDF61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866E9-FFCC-4B83-8F1F-43649AB9B126}" type="datetimeFigureOut">
              <a:rPr lang="en-US" smtClean="0"/>
              <a:t>6/4/2018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39228C-4E62-455D-BB38-420BFA181F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91A676-9A54-4343-B074-6E50ADA0B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5E747-4775-460C-A787-351AE0A2DF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0349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CCD6D1-5F74-4924-8C50-644FAFDD37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AFFA32-F09D-4DB6-BE08-D357C0642B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CC9563-5574-47A1-A5F7-CCD7038324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866E9-FFCC-4B83-8F1F-43649AB9B126}" type="datetimeFigureOut">
              <a:rPr lang="en-US" smtClean="0"/>
              <a:t>6/4/2018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554A52-01AA-42B9-90AE-11D586EA32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0FF422-E938-460F-B535-47834CA75D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5E747-4775-460C-A787-351AE0A2DF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190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369602D-7BC2-4D74-BEDB-1CB05F72E9C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539F1D5-B8CB-4FA1-A522-0D83025BC9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0CDE70-BB8D-4286-B7DE-0C5D392F24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866E9-FFCC-4B83-8F1F-43649AB9B126}" type="datetimeFigureOut">
              <a:rPr lang="en-US" smtClean="0"/>
              <a:t>6/4/2018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1DA5C6-166E-4B96-AE92-ABBB53591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F721FF-E15B-4BEA-B171-CB8946E46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5E747-4775-460C-A787-351AE0A2DF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8499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E2F01-91BC-4793-A0BA-E1F7651E02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E7A1A4-06DD-4291-B231-1BB9F67ED2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09E22E-A154-4602-A51E-3256D2E40B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866E9-FFCC-4B83-8F1F-43649AB9B126}" type="datetimeFigureOut">
              <a:rPr lang="en-US" smtClean="0"/>
              <a:t>6/4/2018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4705C1-EAB1-4290-930B-C608BCABA8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283D57-4B53-42B5-86B9-33E5DAA1E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5E747-4775-460C-A787-351AE0A2DF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6298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A694A2-1850-427F-B47A-8F2437D6C7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89ABA2-6E20-47AF-ABFF-4B7A8108A5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1851BD-CF75-4FB3-B5A5-0A5F899C46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866E9-FFCC-4B83-8F1F-43649AB9B126}" type="datetimeFigureOut">
              <a:rPr lang="en-US" smtClean="0"/>
              <a:t>6/4/2018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7B4E7D-2C70-4EA0-B4D1-1E91B2FABA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363F0A-55E1-4A9D-A1EF-2530E5C83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5E747-4775-460C-A787-351AE0A2DF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1541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98671A-47CC-4E60-9982-C558EC11A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756576-A4F7-49D7-8473-70C5C50811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47A496-9C50-49AD-BF48-57F11F0BDD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55CD71-66A1-47B4-BBA2-D9E69C5BA7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866E9-FFCC-4B83-8F1F-43649AB9B126}" type="datetimeFigureOut">
              <a:rPr lang="en-US" smtClean="0"/>
              <a:t>6/4/2018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625A43-588D-4E79-A670-18ADCE9D93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7C694A-B630-4E57-9776-1DE6D1E2AD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5E747-4775-460C-A787-351AE0A2DF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57244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008D65-9A62-440B-BECE-249B3AAB7F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FB3EA1-C75F-4AF8-AA23-A5052A09CE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777877-BA74-4D1A-B759-524C165B46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74D5C9E-82D0-41A2-918C-B5692EC0AE3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8FF0EC0-E0BD-463F-B5F2-7C700110CA1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2FFAED1-6347-4AE3-8AEF-2CA7AEF4C2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866E9-FFCC-4B83-8F1F-43649AB9B126}" type="datetimeFigureOut">
              <a:rPr lang="en-US" smtClean="0"/>
              <a:t>6/4/2018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8228DFD-1E78-499B-AEF7-26711CA59C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5CBA06E-4FFB-45FE-907D-090FC87C0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5E747-4775-460C-A787-351AE0A2DF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605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BEEEC3-5BA8-4BA4-BEA6-939F73C00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B865BF8-DA9F-4C83-B183-B635EDCCAE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866E9-FFCC-4B83-8F1F-43649AB9B126}" type="datetimeFigureOut">
              <a:rPr lang="en-US" smtClean="0"/>
              <a:t>6/4/2018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73F666-FC69-44AC-A832-4EE84CA281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5375B4-D935-4EDD-80B2-F38FD70B95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5E747-4775-460C-A787-351AE0A2DF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0431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1C173F7-D717-43DE-94ED-F6836619CC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866E9-FFCC-4B83-8F1F-43649AB9B126}" type="datetimeFigureOut">
              <a:rPr lang="en-US" smtClean="0"/>
              <a:t>6/4/2018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C7EC47E-2D14-4C9F-9013-8511E8211D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DCFE95-9695-4F68-A183-4D04DEEEC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5E747-4775-460C-A787-351AE0A2DF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0335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71EB55-C0A0-4198-8216-36DA0E4803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052AD7-9C21-405C-B511-BCF3A191C2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96B3DD-2D71-48A7-B944-33334F3CA0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2EAA2A-290B-4B70-8335-A7A6D6ACA7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866E9-FFCC-4B83-8F1F-43649AB9B126}" type="datetimeFigureOut">
              <a:rPr lang="en-US" smtClean="0"/>
              <a:t>6/4/2018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FA7185-BA55-4268-90F4-7B0A0437FB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334986-D858-40EC-9DD0-FBE9B0ABE7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5E747-4775-460C-A787-351AE0A2DF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4864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381E5-0961-4D6B-B3AE-FCCB5AED9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F38E172-BB5A-4DE5-9D25-113A7D6632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6B16BE-601E-45EE-9908-0B05D66914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FECD9B-CD8C-408B-8B7A-F0D4153765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866E9-FFCC-4B83-8F1F-43649AB9B126}" type="datetimeFigureOut">
              <a:rPr lang="en-US" smtClean="0"/>
              <a:t>6/4/2018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60E182-9484-47BE-AA87-9062D9D89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C40F16-7783-45A1-9D10-486A19A06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5E747-4775-460C-A787-351AE0A2DF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3289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98CF658-4380-4103-B512-66E303AFF5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3FC044-F03C-4515-B46E-73C9A56BE2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5D8E85-8BAA-454D-BD86-277BA8B135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6866E9-FFCC-4B83-8F1F-43649AB9B126}" type="datetimeFigureOut">
              <a:rPr lang="en-US" smtClean="0"/>
              <a:t>6/4/2018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8DE4DD-BEEC-456B-9566-062A43FCBA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78409F-D4A9-4FF8-8E5B-AAE03077E1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F5E747-4775-460C-A787-351AE0A2DF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033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berkeleyearth.org/" TargetMode="External"/><Relationship Id="rId2" Type="http://schemas.openxmlformats.org/officeDocument/2006/relationships/hyperlink" Target="https://www.ncdc.noaa.gov/cag/global/time-series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scripps.ucsd.edu/" TargetMode="External"/><Relationship Id="rId4" Type="http://schemas.openxmlformats.org/officeDocument/2006/relationships/hyperlink" Target="http://data.worldbank.org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github.com/toddschultz/DegreesOfClimateChange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ice-age-ahead-iaa.ca/scrp-awake/laba027.htm" TargetMode="External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en.wikipedia.org/wiki/Dansgaard&#8211;Oeschger_event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cancancan.wikispaces.com/Paroi+cellulaire" TargetMode="External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Title 4">
            <a:extLst>
              <a:ext uri="{FF2B5EF4-FFF2-40B4-BE49-F238E27FC236}">
                <a16:creationId xmlns:a16="http://schemas.microsoft.com/office/drawing/2014/main" id="{7753D425-4546-48DE-8A30-82BFD1E36DF6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906716" y="1152605"/>
            <a:ext cx="10665439" cy="2612571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altLang="en-US" sz="7200" dirty="0">
                <a:ea typeface="ＭＳ Ｐゴシック" panose="020B0600070205080204" pitchFamily="34" charset="-128"/>
              </a:rPr>
              <a:t>Degrees of Climate Change</a:t>
            </a:r>
            <a:br>
              <a:rPr lang="en-US" altLang="en-US" sz="7200" dirty="0">
                <a:ea typeface="ＭＳ Ｐゴシック" panose="020B0600070205080204" pitchFamily="34" charset="-128"/>
              </a:rPr>
            </a:br>
            <a:r>
              <a:rPr lang="en-US" altLang="en-US" sz="7200" dirty="0">
                <a:ea typeface="ＭＳ Ｐゴシック" panose="020B0600070205080204" pitchFamily="34" charset="-128"/>
              </a:rPr>
              <a:t>Project Summary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DE36573-7506-4503-8290-CE58D07F0424}"/>
              </a:ext>
            </a:extLst>
          </p:cNvPr>
          <p:cNvSpPr txBox="1"/>
          <p:nvPr/>
        </p:nvSpPr>
        <p:spPr>
          <a:xfrm>
            <a:off x="906716" y="4564316"/>
            <a:ext cx="921315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5 June 2018</a:t>
            </a:r>
          </a:p>
          <a:p>
            <a:endParaRPr lang="en-US" sz="2800" dirty="0"/>
          </a:p>
          <a:p>
            <a:r>
              <a:rPr lang="en-US" sz="2800" dirty="0"/>
              <a:t>Todd Schultz, Rahul </a:t>
            </a:r>
            <a:r>
              <a:rPr lang="en-US" sz="2800" dirty="0" err="1"/>
              <a:t>Birmiwal</a:t>
            </a:r>
            <a:r>
              <a:rPr lang="en-US" sz="2800" dirty="0"/>
              <a:t>, Abhishek Anand</a:t>
            </a:r>
          </a:p>
        </p:txBody>
      </p:sp>
      <p:pic>
        <p:nvPicPr>
          <p:cNvPr id="10" name="Graphic 9" descr="Plant">
            <a:extLst>
              <a:ext uri="{FF2B5EF4-FFF2-40B4-BE49-F238E27FC236}">
                <a16:creationId xmlns:a16="http://schemas.microsoft.com/office/drawing/2014/main" id="{CAB2D419-677D-4319-B7DD-EFC804BF2F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80896" y="2843092"/>
            <a:ext cx="1440757" cy="1440757"/>
          </a:xfrm>
          <a:prstGeom prst="rect">
            <a:avLst/>
          </a:prstGeom>
        </p:spPr>
      </p:pic>
      <p:pic>
        <p:nvPicPr>
          <p:cNvPr id="12" name="Graphic 11" descr="Earth Globe Americas">
            <a:extLst>
              <a:ext uri="{FF2B5EF4-FFF2-40B4-BE49-F238E27FC236}">
                <a16:creationId xmlns:a16="http://schemas.microsoft.com/office/drawing/2014/main" id="{F64A2D7C-A43C-47C0-8D9E-C1EE8932C6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28102" y="3765176"/>
            <a:ext cx="2706432" cy="2706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4434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72370-3732-4889-8933-E10AF4707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029BE5-33ED-407C-AAD5-FF58675596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Created functions to communicate with each of data sources with minimal functional signature</a:t>
            </a:r>
          </a:p>
          <a:p>
            <a:pPr lvl="1"/>
            <a:r>
              <a:rPr lang="en-US" dirty="0"/>
              <a:t>Use spreadsheet-like Pandas </a:t>
            </a:r>
            <a:r>
              <a:rPr lang="en-US" dirty="0" err="1"/>
              <a:t>dataframe</a:t>
            </a:r>
            <a:r>
              <a:rPr lang="en-US" dirty="0"/>
              <a:t> to ease data formatting</a:t>
            </a:r>
          </a:p>
          <a:p>
            <a:r>
              <a:rPr lang="en-US" dirty="0"/>
              <a:t>Created script to combine the average global temperature estimates into single graph</a:t>
            </a:r>
          </a:p>
          <a:p>
            <a:r>
              <a:rPr lang="en-US" dirty="0"/>
              <a:t>Encapsulated all functionality into </a:t>
            </a:r>
            <a:r>
              <a:rPr lang="en-US" dirty="0" err="1"/>
              <a:t>Jupyter</a:t>
            </a:r>
            <a:r>
              <a:rPr lang="en-US" dirty="0"/>
              <a:t> notebook for easy of use and expansion</a:t>
            </a:r>
          </a:p>
          <a:p>
            <a:pPr lvl="1"/>
            <a:r>
              <a:rPr lang="en-US" dirty="0"/>
              <a:t>Similarity with scientific journal paper format</a:t>
            </a:r>
          </a:p>
          <a:p>
            <a:r>
              <a:rPr lang="en-US" dirty="0"/>
              <a:t>Mathematical programming style chosen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8414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32700D-A717-44B3-B188-D08AFE757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30D8F6-7CF8-4301-99A4-D3320E560A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Main component: grab_ functions</a:t>
            </a:r>
          </a:p>
          <a:p>
            <a:r>
              <a:rPr lang="en-US" dirty="0"/>
              <a:t>Design to be consistent and simple</a:t>
            </a:r>
          </a:p>
          <a:p>
            <a:r>
              <a:rPr lang="en-US" dirty="0"/>
              <a:t>No required inputs</a:t>
            </a:r>
          </a:p>
          <a:p>
            <a:pPr lvl="1"/>
            <a:r>
              <a:rPr lang="en-US" dirty="0"/>
              <a:t>Optional inputs allowed</a:t>
            </a:r>
          </a:p>
          <a:p>
            <a:r>
              <a:rPr lang="en-US" dirty="0"/>
              <a:t>Outputs simple </a:t>
            </a:r>
            <a:r>
              <a:rPr lang="en-US" dirty="0" err="1"/>
              <a:t>dataframe</a:t>
            </a:r>
            <a:r>
              <a:rPr lang="en-US" dirty="0"/>
              <a:t> with 2 columns</a:t>
            </a:r>
          </a:p>
          <a:p>
            <a:pPr lvl="1"/>
            <a:r>
              <a:rPr lang="en-US" dirty="0"/>
              <a:t>Date</a:t>
            </a:r>
          </a:p>
          <a:p>
            <a:pPr lvl="1"/>
            <a:r>
              <a:rPr lang="en-US" dirty="0"/>
              <a:t>Temperature (absolute or anomaly) </a:t>
            </a:r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Pandas </a:t>
            </a:r>
            <a:r>
              <a:rPr lang="en-US" dirty="0" err="1">
                <a:latin typeface="Courier New"/>
                <a:cs typeface="Courier New"/>
              </a:rPr>
              <a:t>read_html</a:t>
            </a:r>
            <a:r>
              <a:rPr lang="en-US" dirty="0">
                <a:latin typeface="Courier New"/>
                <a:cs typeface="Courier New"/>
              </a:rPr>
              <a:t>()</a:t>
            </a:r>
            <a:r>
              <a:rPr lang="en-US" dirty="0">
                <a:cs typeface="Calibri"/>
              </a:rPr>
              <a:t> / </a:t>
            </a:r>
            <a:r>
              <a:rPr lang="en-US" dirty="0" err="1">
                <a:latin typeface="Courier New"/>
                <a:cs typeface="Courier New"/>
              </a:rPr>
              <a:t>read_csv</a:t>
            </a:r>
            <a:r>
              <a:rPr lang="en-US" dirty="0">
                <a:latin typeface="Courier New"/>
                <a:cs typeface="Courier New"/>
              </a:rPr>
              <a:t>()</a:t>
            </a:r>
          </a:p>
          <a:p>
            <a:r>
              <a:rPr lang="en-US" dirty="0">
                <a:cs typeface="Calibri"/>
              </a:rPr>
              <a:t>Access via API token and </a:t>
            </a:r>
            <a:r>
              <a:rPr lang="en-US" dirty="0">
                <a:latin typeface="Courier New"/>
                <a:cs typeface="Courier New"/>
              </a:rPr>
              <a:t>requests </a:t>
            </a:r>
            <a:r>
              <a:rPr lang="en-US" dirty="0">
                <a:cs typeface="Calibri"/>
              </a:rPr>
              <a:t>library 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34476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8314B4-3373-424B-9EFA-F563EA97D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91C1F0-E478-41FF-B1C0-C03EEF34C9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u="sng" dirty="0">
                <a:cs typeface="Calibri"/>
              </a:rPr>
              <a:t>Temperature Data </a:t>
            </a:r>
            <a:endParaRPr lang="en-US" dirty="0">
              <a:cs typeface="Calibri"/>
            </a:endParaRPr>
          </a:p>
          <a:p>
            <a:r>
              <a:rPr lang="en-US" dirty="0"/>
              <a:t>NOAA (</a:t>
            </a:r>
            <a:r>
              <a:rPr lang="en-US" u="sng" dirty="0">
                <a:hlinkClick r:id="rId2"/>
              </a:rPr>
              <a:t>https://www.ncdc.noaa.gov/cag/global/time-series</a:t>
            </a:r>
            <a:r>
              <a:rPr lang="en-US" dirty="0"/>
              <a:t>)</a:t>
            </a:r>
          </a:p>
          <a:p>
            <a:r>
              <a:rPr lang="en-US" dirty="0"/>
              <a:t>Berkeley Earth (</a:t>
            </a:r>
            <a:r>
              <a:rPr lang="en-US" u="sng" dirty="0">
                <a:hlinkClick r:id="rId3"/>
              </a:rPr>
              <a:t>http://berkeleyearth.org</a:t>
            </a:r>
            <a:r>
              <a:rPr lang="en-US" dirty="0"/>
              <a:t>)</a:t>
            </a:r>
          </a:p>
          <a:p>
            <a:r>
              <a:rPr lang="en-US" dirty="0"/>
              <a:t>The World Bank (</a:t>
            </a:r>
            <a:r>
              <a:rPr lang="en-US" u="sng" dirty="0">
                <a:hlinkClick r:id="rId4"/>
              </a:rPr>
              <a:t>http://data.worldbank.org</a:t>
            </a:r>
            <a:r>
              <a:rPr lang="en-US" dirty="0"/>
              <a:t>)</a:t>
            </a:r>
            <a:endParaRPr lang="en-US" dirty="0">
              <a:cs typeface="Calibri"/>
            </a:endParaRPr>
          </a:p>
          <a:p>
            <a:pPr marL="0" indent="0">
              <a:buNone/>
            </a:pPr>
            <a:endParaRPr lang="en-US" dirty="0">
              <a:cs typeface="Calibri"/>
            </a:endParaRPr>
          </a:p>
          <a:p>
            <a:pPr marL="0" indent="0">
              <a:buNone/>
            </a:pPr>
            <a:r>
              <a:rPr lang="en-US" u="sng" dirty="0">
                <a:cs typeface="Calibri"/>
              </a:rPr>
              <a:t>Carbon Dioxide Data</a:t>
            </a:r>
            <a:endParaRPr lang="en-US" dirty="0"/>
          </a:p>
          <a:p>
            <a:r>
              <a:rPr lang="en-US" dirty="0"/>
              <a:t>Scripps Institute of Oceanography (</a:t>
            </a:r>
            <a:r>
              <a:rPr lang="en-US" dirty="0">
                <a:hlinkClick r:id="rId5"/>
              </a:rPr>
              <a:t>https://scripps.ucsd.edu/</a:t>
            </a:r>
            <a:r>
              <a:rPr lang="en-US" dirty="0"/>
              <a:t>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3750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8314B4-3373-424B-9EFA-F563EA97D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91C1F0-E478-41FF-B1C0-C03EEF34C9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latin typeface="Calibri"/>
                <a:cs typeface="Calibri"/>
              </a:rPr>
              <a:t>Real (imperfect) data</a:t>
            </a:r>
          </a:p>
          <a:p>
            <a:r>
              <a:rPr lang="en-US" dirty="0">
                <a:latin typeface="Calibri"/>
                <a:cs typeface="Calibri"/>
              </a:rPr>
              <a:t>Data limitations </a:t>
            </a:r>
          </a:p>
          <a:p>
            <a:pPr lvl="1"/>
            <a:r>
              <a:rPr lang="en-US" dirty="0">
                <a:latin typeface="Calibri"/>
                <a:cs typeface="Calibri"/>
              </a:rPr>
              <a:t>Some sources have many NULL / missing values </a:t>
            </a:r>
          </a:p>
          <a:p>
            <a:pPr lvl="1"/>
            <a:r>
              <a:rPr lang="en-US" dirty="0">
                <a:latin typeface="Calibri"/>
                <a:cs typeface="Calibri"/>
              </a:rPr>
              <a:t>Different temperature metric, absolute vs anomaly</a:t>
            </a:r>
          </a:p>
          <a:p>
            <a:pPr lvl="1"/>
            <a:r>
              <a:rPr lang="en-US" dirty="0">
                <a:latin typeface="Calibri"/>
                <a:cs typeface="Calibri"/>
              </a:rPr>
              <a:t>Time horizons of data varied greatly from Berkeley to </a:t>
            </a:r>
            <a:r>
              <a:rPr lang="en-US" dirty="0" err="1">
                <a:latin typeface="Calibri"/>
                <a:cs typeface="Calibri"/>
              </a:rPr>
              <a:t>WorldBank</a:t>
            </a:r>
            <a:r>
              <a:rPr lang="en-US" dirty="0">
                <a:latin typeface="Calibri"/>
                <a:cs typeface="Calibri"/>
              </a:rPr>
              <a:t> </a:t>
            </a:r>
          </a:p>
          <a:p>
            <a:pPr lvl="1"/>
            <a:r>
              <a:rPr lang="en-US" dirty="0">
                <a:latin typeface="Calibri"/>
                <a:cs typeface="Calibri"/>
              </a:rPr>
              <a:t>Attempted to obtain hard-to-find data from some agencies (Chinese Government, EU, Department of Energy)</a:t>
            </a:r>
          </a:p>
          <a:p>
            <a:pPr lvl="1"/>
            <a:endParaRPr lang="en-US" dirty="0">
              <a:latin typeface="Calibri"/>
              <a:cs typeface="Calibri"/>
            </a:endParaRPr>
          </a:p>
          <a:p>
            <a:pPr lvl="1"/>
            <a:endParaRPr lang="en-US" dirty="0">
              <a:latin typeface="Calibri"/>
              <a:cs typeface="Calibri"/>
            </a:endParaRPr>
          </a:p>
          <a:p>
            <a:pPr lvl="1"/>
            <a:endParaRPr lang="en-US" dirty="0">
              <a:latin typeface="Courier New"/>
              <a:cs typeface="Courier New"/>
            </a:endParaRPr>
          </a:p>
          <a:p>
            <a:pPr lvl="1"/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970300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2C954-CDA4-4CA4-ACA5-E210C808D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National Oceanic and Atmospheric Administration (NOAA)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1B221B2-6C35-46DA-AB7D-DB4FAFE22E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2359" r="2197"/>
          <a:stretch/>
        </p:blipFill>
        <p:spPr>
          <a:xfrm>
            <a:off x="2903810" y="1917833"/>
            <a:ext cx="6384379" cy="485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0581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8314B4-3373-424B-9EFA-F563EA97D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National Oceanic and Atmospheric Administration (NOAA)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91C1F0-E478-41FF-B1C0-C03EEF34C9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Scientific agency within the United States Department of Commerce</a:t>
            </a:r>
          </a:p>
          <a:p>
            <a:r>
              <a:rPr lang="en-US" dirty="0"/>
              <a:t>Historic record goes back to 1850</a:t>
            </a:r>
          </a:p>
          <a:p>
            <a:r>
              <a:rPr lang="en-US" dirty="0"/>
              <a:t>Provided calculated global average temperature anomalies</a:t>
            </a:r>
          </a:p>
          <a:p>
            <a:pPr lvl="1"/>
            <a:r>
              <a:rPr lang="en-US" dirty="0"/>
              <a:t>Earth divided into blocks</a:t>
            </a:r>
          </a:p>
          <a:p>
            <a:pPr lvl="1"/>
            <a:r>
              <a:rPr lang="en-US" dirty="0"/>
              <a:t>Computed average temperature for each block</a:t>
            </a:r>
          </a:p>
          <a:p>
            <a:pPr lvl="1"/>
            <a:r>
              <a:rPr lang="en-US" dirty="0"/>
              <a:t>Normalized to the 20</a:t>
            </a:r>
            <a:r>
              <a:rPr lang="en-US" baseline="30000" dirty="0"/>
              <a:t>th</a:t>
            </a:r>
            <a:r>
              <a:rPr lang="en-US" dirty="0"/>
              <a:t> century average</a:t>
            </a:r>
          </a:p>
          <a:p>
            <a:pPr lvl="1"/>
            <a:r>
              <a:rPr lang="en-US" dirty="0"/>
              <a:t>Calculated estimates provided monthly</a:t>
            </a:r>
          </a:p>
          <a:p>
            <a:endParaRPr lang="en-US" dirty="0"/>
          </a:p>
          <a:p>
            <a:r>
              <a:rPr lang="en-US" dirty="0"/>
              <a:t>Zhang, H.-M., B. Huang, J. </a:t>
            </a:r>
            <a:r>
              <a:rPr lang="en-US" dirty="0" err="1"/>
              <a:t>Lawrimore</a:t>
            </a:r>
            <a:r>
              <a:rPr lang="en-US" dirty="0"/>
              <a:t>, M. </a:t>
            </a:r>
            <a:r>
              <a:rPr lang="en-US" dirty="0" err="1"/>
              <a:t>Menne</a:t>
            </a:r>
            <a:r>
              <a:rPr lang="en-US" dirty="0"/>
              <a:t>, Thomas M. Smith, NOAA Global Surface Temperature Dataset (</a:t>
            </a:r>
            <a:r>
              <a:rPr lang="en-US" dirty="0" err="1"/>
              <a:t>NOAAGlobalTemp</a:t>
            </a:r>
            <a:r>
              <a:rPr lang="en-US" dirty="0"/>
              <a:t>), Version 4.0 NOAA Global Surface Temperature Data. NOAA National Centers for Environmental Information. doi:10.7289/V5FN144H.</a:t>
            </a:r>
          </a:p>
        </p:txBody>
      </p:sp>
    </p:spTree>
    <p:extLst>
      <p:ext uri="{BB962C8B-B14F-4D97-AF65-F5344CB8AC3E}">
        <p14:creationId xmlns:p14="http://schemas.microsoft.com/office/powerpoint/2010/main" val="29744205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BA21E-7FA6-4379-91B0-D2C12A037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grab_noaa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AA380F6-B053-49AE-BD3D-26DD509648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5789" r="2028" b="3685"/>
          <a:stretch/>
        </p:blipFill>
        <p:spPr>
          <a:xfrm>
            <a:off x="1393773" y="1582910"/>
            <a:ext cx="9404454" cy="4909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9558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DC7807-40BF-4963-AE9D-AABF04BBB5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Berkeley Earth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F70A25E-F0D4-4E22-81AF-DB7E9E4F27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2081" r="2077"/>
          <a:stretch/>
        </p:blipFill>
        <p:spPr>
          <a:xfrm>
            <a:off x="2579822" y="1398493"/>
            <a:ext cx="7032356" cy="5360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7435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8B1D0-35F7-4FA7-9D41-C8038FA29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Berkeley Earth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781D79-EC43-4B0E-AB08-A3F605FF81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US" dirty="0"/>
              <a:t>Berkeley Earth is independently operated, funded primarily by unrestricted educational grants</a:t>
            </a:r>
            <a:endParaRPr lang="en-US" u="sng" dirty="0"/>
          </a:p>
          <a:p>
            <a:r>
              <a:rPr lang="en-US" dirty="0"/>
              <a:t>Mission: To pursue objectivity without concern for policies of government, industry or philanthropic ventures</a:t>
            </a:r>
          </a:p>
          <a:p>
            <a:r>
              <a:rPr lang="en-US" dirty="0"/>
              <a:t>Provides data repositories for various climate and environmental metrics</a:t>
            </a:r>
          </a:p>
        </p:txBody>
      </p:sp>
    </p:spTree>
    <p:extLst>
      <p:ext uri="{BB962C8B-B14F-4D97-AF65-F5344CB8AC3E}">
        <p14:creationId xmlns:p14="http://schemas.microsoft.com/office/powerpoint/2010/main" val="11900475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B87CFA-A803-4859-AD64-5CB0632E4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grab_berkeley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FF05ACA-5FFE-48B4-9191-E2A94BAA1E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38480" y="1572052"/>
            <a:ext cx="8527389" cy="501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5624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D113DE4-0225-49D9-858E-1DE3C88675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6059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A320E6-B5CA-4133-92B8-85150DEA98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The World Bank Group</a:t>
            </a:r>
            <a:endParaRPr lang="en-US" dirty="0"/>
          </a:p>
        </p:txBody>
      </p:sp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325367E0-63D7-4AE1-A093-4FD183BF9B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36817" y="1568330"/>
            <a:ext cx="7118365" cy="5211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3721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4397C-2A6D-4DFC-AE66-A476123FE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World Bank Group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2A1117-BF42-4F98-AC75-FCD42C926C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Multinational partnership amongst 170 countries worldwide</a:t>
            </a:r>
          </a:p>
          <a:p>
            <a:r>
              <a:rPr lang="en-US" dirty="0"/>
              <a:t>Mission: Seeking to improve global welfare</a:t>
            </a:r>
          </a:p>
          <a:p>
            <a:r>
              <a:rPr lang="en-US" dirty="0"/>
              <a:t>Provides data repositories for various things: </a:t>
            </a:r>
          </a:p>
          <a:p>
            <a:pPr lvl="1"/>
            <a:r>
              <a:rPr lang="en-US" dirty="0"/>
              <a:t>Population</a:t>
            </a:r>
          </a:p>
          <a:p>
            <a:pPr lvl="1"/>
            <a:r>
              <a:rPr lang="en-US" dirty="0"/>
              <a:t>Health</a:t>
            </a:r>
          </a:p>
          <a:p>
            <a:pPr lvl="1"/>
            <a:r>
              <a:rPr lang="en-US" dirty="0"/>
              <a:t>Social demographics</a:t>
            </a:r>
          </a:p>
          <a:p>
            <a:pPr lvl="1"/>
            <a:r>
              <a:rPr lang="en-US" dirty="0"/>
              <a:t>Economics </a:t>
            </a:r>
          </a:p>
          <a:p>
            <a:pPr lvl="1"/>
            <a:r>
              <a:rPr lang="en-US" dirty="0"/>
              <a:t>Education</a:t>
            </a:r>
          </a:p>
          <a:p>
            <a:pPr lvl="1"/>
            <a:r>
              <a:rPr lang="en-US" dirty="0"/>
              <a:t>Climate data!!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52090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889D01-5BBF-47EB-9AE3-B1D508E1C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grab_worldbank</a:t>
            </a:r>
            <a:endParaRPr lang="en-US" dirty="0"/>
          </a:p>
        </p:txBody>
      </p:sp>
      <p:pic>
        <p:nvPicPr>
          <p:cNvPr id="4" name="Picture 4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8798FF09-B4CE-4865-9BB2-E40F4C75D1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05537" y="1387633"/>
            <a:ext cx="8437171" cy="5462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6873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F438D8-285F-4C02-BCDA-51C9761F9E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Scripps Institute of Oceanography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2029DB0-CD50-4EA9-96EF-5E0F4FCF0C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2038" r="2206"/>
          <a:stretch/>
        </p:blipFill>
        <p:spPr>
          <a:xfrm>
            <a:off x="2556769" y="1453027"/>
            <a:ext cx="7078461" cy="5404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8438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38E96F-7860-4A0A-AED0-293259CCC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Scripps Institute of Oceanography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6D479E-27F4-4607-A00E-4DBE04FA94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The Scripps Institute for Oceanography is a heralded forum for carbon dioxide research</a:t>
            </a:r>
          </a:p>
          <a:p>
            <a:r>
              <a:rPr lang="en-US" dirty="0">
                <a:cs typeface="Calibri"/>
              </a:rPr>
              <a:t>Founder, Charles Keeling, considered first to alert about potential risks of greenhouse gas emissions</a:t>
            </a:r>
          </a:p>
          <a:p>
            <a:r>
              <a:rPr lang="en-US" dirty="0">
                <a:cs typeface="Calibri"/>
              </a:rPr>
              <a:t>Operates has several sampling stations in the western hemisphere to gather CO2 data in parts per million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33277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0D5F66-0B6B-4A83-900B-9E60D40DA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grab_scripps_co2_data</a:t>
            </a:r>
          </a:p>
        </p:txBody>
      </p:sp>
      <p:pic>
        <p:nvPicPr>
          <p:cNvPr id="4" name="Picture 6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6D7A4FC6-D7E5-4E9C-B240-0B4D8CB65B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10849" y="1430285"/>
            <a:ext cx="8370301" cy="5427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8921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E154F-77E1-400B-9E72-0A0A9CBEA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7C076A-1589-4BE3-94ED-692142BF6A3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https://github.com/toddschultz/DegreesOfClimateChange</a:t>
            </a:r>
            <a:endParaRPr lang="en-US" dirty="0"/>
          </a:p>
          <a:p>
            <a:endParaRPr lang="en-US" dirty="0"/>
          </a:p>
        </p:txBody>
      </p:sp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0DF2F12F-CA92-494E-942D-2553516ECB8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r="16320"/>
          <a:stretch/>
        </p:blipFill>
        <p:spPr>
          <a:xfrm>
            <a:off x="6615315" y="0"/>
            <a:ext cx="5576685" cy="6858000"/>
          </a:xfrm>
          <a:prstGeom prst="rect">
            <a:avLst/>
          </a:prstGeom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F97D3D06-1712-4145-9C13-DA18B34E6E8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840" r="1990"/>
          <a:stretch/>
        </p:blipFill>
        <p:spPr>
          <a:xfrm>
            <a:off x="838200" y="2815548"/>
            <a:ext cx="5078506" cy="4042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7491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2D7DC1-9CF4-48AA-B104-2F4648A05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Project Hallmarks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734CCA-CADB-43F5-B47C-676E8AE01B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b="1" dirty="0">
                <a:cs typeface="Calibri"/>
              </a:rPr>
              <a:t>SCIENTIFIC INQUIRY</a:t>
            </a:r>
          </a:p>
          <a:p>
            <a:pPr lvl="1"/>
            <a:r>
              <a:rPr lang="en-US" dirty="0">
                <a:cs typeface="Calibri"/>
              </a:rPr>
              <a:t>Analysis shows some, perhaps significant.., discrepancies in temperature data ca. 1980+</a:t>
            </a:r>
            <a:endParaRPr lang="en-US" b="1" dirty="0">
              <a:cs typeface="Calibri"/>
            </a:endParaRPr>
          </a:p>
          <a:p>
            <a:pPr lvl="1"/>
            <a:r>
              <a:rPr lang="en-US" dirty="0">
                <a:cs typeface="Calibri"/>
              </a:rPr>
              <a:t>There </a:t>
            </a:r>
            <a:r>
              <a:rPr lang="en-US" i="1" dirty="0">
                <a:cs typeface="Calibri"/>
              </a:rPr>
              <a:t>are</a:t>
            </a:r>
            <a:r>
              <a:rPr lang="en-US" dirty="0">
                <a:cs typeface="Calibri"/>
              </a:rPr>
              <a:t> </a:t>
            </a:r>
            <a:r>
              <a:rPr lang="en-US" u="sng" dirty="0">
                <a:cs typeface="Calibri"/>
              </a:rPr>
              <a:t>degrees</a:t>
            </a:r>
            <a:r>
              <a:rPr lang="en-US" dirty="0">
                <a:cs typeface="Calibri"/>
              </a:rPr>
              <a:t> of climate change</a:t>
            </a:r>
          </a:p>
          <a:p>
            <a:pPr lvl="1"/>
            <a:endParaRPr lang="en-US" dirty="0">
              <a:cs typeface="Calibri"/>
            </a:endParaRPr>
          </a:p>
          <a:p>
            <a:r>
              <a:rPr lang="en-US" b="1" dirty="0">
                <a:cs typeface="Calibri"/>
              </a:rPr>
              <a:t>UNITTESTS</a:t>
            </a:r>
            <a:endParaRPr lang="en-US" dirty="0">
              <a:cs typeface="Calibri"/>
            </a:endParaRPr>
          </a:p>
          <a:p>
            <a:pPr lvl="1"/>
            <a:r>
              <a:rPr lang="en-US" dirty="0">
                <a:cs typeface="Calibri"/>
              </a:rPr>
              <a:t>Travis CI integrated</a:t>
            </a:r>
          </a:p>
          <a:p>
            <a:pPr lvl="1"/>
            <a:r>
              <a:rPr lang="en-US" dirty="0">
                <a:cs typeface="Calibri"/>
              </a:rPr>
              <a:t>95% coverage 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1FBFBA-7E5A-41BA-BCEC-5BCB35CD06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28426" y="1768116"/>
            <a:ext cx="5181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dirty="0">
                <a:cs typeface="Calibri"/>
              </a:rPr>
              <a:t>SCALABILITY</a:t>
            </a:r>
          </a:p>
          <a:p>
            <a:pPr lvl="1"/>
            <a:r>
              <a:rPr lang="en-US" dirty="0">
                <a:cs typeface="Calibri"/>
              </a:rPr>
              <a:t>Easily scalable to new data sources</a:t>
            </a:r>
          </a:p>
          <a:p>
            <a:pPr lvl="1"/>
            <a:r>
              <a:rPr lang="en-US" dirty="0">
                <a:cs typeface="Calibri"/>
              </a:rPr>
              <a:t>Reproducibility! </a:t>
            </a:r>
          </a:p>
          <a:p>
            <a:pPr lvl="1"/>
            <a:r>
              <a:rPr lang="en-US" dirty="0">
                <a:cs typeface="Calibri"/>
              </a:rPr>
              <a:t>All modules/data fully 'on-line'</a:t>
            </a:r>
          </a:p>
          <a:p>
            <a:pPr lvl="1"/>
            <a:endParaRPr lang="en-US" dirty="0">
              <a:cs typeface="Calibri"/>
            </a:endParaRPr>
          </a:p>
          <a:p>
            <a:r>
              <a:rPr lang="en-US" b="1" dirty="0">
                <a:cs typeface="Calibri"/>
              </a:rPr>
              <a:t>DATA SOURCES</a:t>
            </a:r>
            <a:endParaRPr lang="en-US" dirty="0">
              <a:cs typeface="Calibri"/>
            </a:endParaRPr>
          </a:p>
          <a:p>
            <a:pPr lvl="1"/>
            <a:r>
              <a:rPr lang="en-US" dirty="0">
                <a:cs typeface="Calibri"/>
              </a:rPr>
              <a:t>Wide variety; obtained best possible given limitations </a:t>
            </a:r>
            <a:endParaRPr lang="en-US" b="1" dirty="0">
              <a:cs typeface="Calibri"/>
            </a:endParaRPr>
          </a:p>
          <a:p>
            <a:pPr lvl="1"/>
            <a:r>
              <a:rPr lang="en-US" dirty="0">
                <a:cs typeface="Calibri"/>
              </a:rPr>
              <a:t>Did the grunt work of  finding valid data </a:t>
            </a:r>
          </a:p>
          <a:p>
            <a:pPr lvl="1"/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232335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23C7C-8E47-4150-8887-F518DD536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Lessons Learned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7209DF-9BB6-4DB4-BDB4-9470B46EBE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source provides don’t provide sufficient documentation on their web service APIs</a:t>
            </a:r>
          </a:p>
          <a:p>
            <a:r>
              <a:rPr lang="en-US" dirty="0"/>
              <a:t>Surprised by the difference in temperature metric between the agencies</a:t>
            </a:r>
          </a:p>
          <a:p>
            <a:r>
              <a:rPr lang="en-US" dirty="0"/>
              <a:t>Setting up imports to work with modules in different folders can be challenging</a:t>
            </a:r>
          </a:p>
          <a:p>
            <a:r>
              <a:rPr lang="en-US" dirty="0"/>
              <a:t>Setting up imports to work with Travis CI can be challenging</a:t>
            </a:r>
          </a:p>
        </p:txBody>
      </p:sp>
    </p:spTree>
    <p:extLst>
      <p:ext uri="{BB962C8B-B14F-4D97-AF65-F5344CB8AC3E}">
        <p14:creationId xmlns:p14="http://schemas.microsoft.com/office/powerpoint/2010/main" val="8444413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07F7EE-D02A-4A16-8255-EBDE7134A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A78325-9D76-4F03-AAFF-62B933CF35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Additional data sources</a:t>
            </a:r>
          </a:p>
          <a:p>
            <a:pPr lvl="1"/>
            <a:r>
              <a:rPr lang="en-US" dirty="0"/>
              <a:t>Increase geopolitical diversity of data source origins</a:t>
            </a:r>
          </a:p>
          <a:p>
            <a:pPr lvl="1"/>
            <a:r>
              <a:rPr lang="en-US" dirty="0"/>
              <a:t>Increase time scale of climate data</a:t>
            </a:r>
          </a:p>
          <a:p>
            <a:pPr lvl="2"/>
            <a:r>
              <a:rPr lang="en-US" dirty="0"/>
              <a:t>Geological time scale very large (~millions of years)</a:t>
            </a:r>
          </a:p>
          <a:p>
            <a:pPr lvl="1"/>
            <a:r>
              <a:rPr lang="en-US" dirty="0"/>
              <a:t>Add potential causal data sources</a:t>
            </a:r>
          </a:p>
          <a:p>
            <a:pPr lvl="2"/>
            <a:r>
              <a:rPr lang="en-US" dirty="0"/>
              <a:t>CO2 emissions</a:t>
            </a:r>
          </a:p>
          <a:p>
            <a:pPr lvl="2"/>
            <a:r>
              <a:rPr lang="en-US" dirty="0"/>
              <a:t>Solar activity</a:t>
            </a:r>
          </a:p>
          <a:p>
            <a:r>
              <a:rPr lang="en-US" dirty="0"/>
              <a:t>Improve data handling and visualizations</a:t>
            </a:r>
          </a:p>
          <a:p>
            <a:pPr lvl="1"/>
            <a:r>
              <a:rPr lang="en-US" dirty="0"/>
              <a:t>Find consistent estimates of the temperature anomaly instead of mixing deviations with absolute temperature values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82020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4045B21-7899-4B3D-A2DC-43952A633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D4D242-7D62-4C88-86AB-EE6C11AA06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Background</a:t>
            </a:r>
          </a:p>
          <a:p>
            <a:r>
              <a:rPr lang="en-US" dirty="0"/>
              <a:t>User persona/Research Questions</a:t>
            </a:r>
          </a:p>
          <a:p>
            <a:r>
              <a:rPr lang="en-US" dirty="0"/>
              <a:t>Data Sources</a:t>
            </a:r>
          </a:p>
          <a:p>
            <a:r>
              <a:rPr lang="en-US" dirty="0"/>
              <a:t>Demo</a:t>
            </a:r>
          </a:p>
          <a:p>
            <a:r>
              <a:rPr lang="en-US" dirty="0"/>
              <a:t>Design</a:t>
            </a:r>
          </a:p>
          <a:p>
            <a:r>
              <a:rPr lang="en-US" dirty="0"/>
              <a:t>Project Structure</a:t>
            </a:r>
          </a:p>
          <a:p>
            <a:r>
              <a:rPr lang="en-US" dirty="0"/>
              <a:t>Lessons learned and future work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00264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7A045F-CF9D-43F7-9E66-1D885C6DFF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0176" y="2766218"/>
            <a:ext cx="8152120" cy="1325563"/>
          </a:xfrm>
        </p:spPr>
        <p:txBody>
          <a:bodyPr/>
          <a:lstStyle/>
          <a:p>
            <a:r>
              <a:rPr lang="en-US" dirty="0"/>
              <a:t>Thanks</a:t>
            </a:r>
          </a:p>
        </p:txBody>
      </p:sp>
    </p:spTree>
    <p:extLst>
      <p:ext uri="{BB962C8B-B14F-4D97-AF65-F5344CB8AC3E}">
        <p14:creationId xmlns:p14="http://schemas.microsoft.com/office/powerpoint/2010/main" val="19371296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E0F1B-3729-4047-B24A-487433844F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cs typeface="Calibri Light"/>
              </a:rPr>
              <a:t>Future Work: </a:t>
            </a:r>
            <a:br>
              <a:rPr lang="en-US" dirty="0">
                <a:cs typeface="Calibri Light"/>
              </a:rPr>
            </a:br>
            <a:r>
              <a:rPr lang="en-US" dirty="0">
                <a:cs typeface="Calibri Light"/>
              </a:rPr>
              <a:t>Need Longer-Dated Climate &amp; Temperature Data</a:t>
            </a:r>
            <a:endParaRPr lang="en-US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06D68609-EC19-449E-8642-EA4D75DE0B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3" y="1825625"/>
            <a:ext cx="7735712" cy="43513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ACB6456-6863-4115-A1D0-7AAE601D71B5}"/>
              </a:ext>
            </a:extLst>
          </p:cNvPr>
          <p:cNvSpPr txBox="1"/>
          <p:nvPr/>
        </p:nvSpPr>
        <p:spPr>
          <a:xfrm rot="16200000">
            <a:off x="483078" y="3812239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u="sng" dirty="0"/>
              <a:t>Temperature Proxy</a:t>
            </a:r>
            <a:endParaRPr lang="en-US" b="1" u="sng" dirty="0">
              <a:cs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A1FE04-1C83-4D8B-8BE5-9F93138A9DFA}"/>
              </a:ext>
            </a:extLst>
          </p:cNvPr>
          <p:cNvSpPr txBox="1"/>
          <p:nvPr/>
        </p:nvSpPr>
        <p:spPr>
          <a:xfrm>
            <a:off x="-163903" y="5795514"/>
            <a:ext cx="2743200" cy="1200329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hlinkClick r:id="rId3"/>
              </a:rPr>
              <a:t>http://ice-age-ahead-iaa.ca/scrp-awake/laba027.htm</a:t>
            </a:r>
            <a:endParaRPr lang="en-US"/>
          </a:p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1787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ACB6456-6863-4115-A1D0-7AAE601D71B5}"/>
              </a:ext>
            </a:extLst>
          </p:cNvPr>
          <p:cNvSpPr txBox="1"/>
          <p:nvPr/>
        </p:nvSpPr>
        <p:spPr>
          <a:xfrm rot="16200000">
            <a:off x="483078" y="3812239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u="sng" dirty="0"/>
              <a:t>Temperature Proxy</a:t>
            </a:r>
            <a:endParaRPr lang="en-US" b="1" u="sng" dirty="0">
              <a:cs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A1FE04-1C83-4D8B-8BE5-9F93138A9DFA}"/>
              </a:ext>
            </a:extLst>
          </p:cNvPr>
          <p:cNvSpPr txBox="1"/>
          <p:nvPr/>
        </p:nvSpPr>
        <p:spPr>
          <a:xfrm>
            <a:off x="-5752" y="5795513"/>
            <a:ext cx="2743200" cy="1200329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hlinkClick r:id="rId2"/>
              </a:rPr>
              <a:t>https://en.wikipedia.org/wiki/Dansgaard–Oeschger_event</a:t>
            </a:r>
            <a:endParaRPr lang="en-US"/>
          </a:p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66585A-2CB8-4181-B0E0-C17F3F1D4841}"/>
              </a:ext>
            </a:extLst>
          </p:cNvPr>
          <p:cNvSpPr txBox="1"/>
          <p:nvPr/>
        </p:nvSpPr>
        <p:spPr>
          <a:xfrm>
            <a:off x="1978326" y="6212454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u="sng" dirty="0"/>
              <a:t>Present</a:t>
            </a:r>
            <a:endParaRPr lang="en-US" b="1" dirty="0">
              <a:cs typeface="Calibri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AC4BE67-5108-43EA-86FB-212E54F7C16B}"/>
              </a:ext>
            </a:extLst>
          </p:cNvPr>
          <p:cNvCxnSpPr/>
          <p:nvPr/>
        </p:nvCxnSpPr>
        <p:spPr>
          <a:xfrm flipV="1">
            <a:off x="4172307" y="6438180"/>
            <a:ext cx="5155720" cy="201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7C54EAD-58CB-4263-AF5E-2F1A5128EE2A}"/>
              </a:ext>
            </a:extLst>
          </p:cNvPr>
          <p:cNvSpPr txBox="1"/>
          <p:nvPr/>
        </p:nvSpPr>
        <p:spPr>
          <a:xfrm>
            <a:off x="8793193" y="6212459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u="sng" dirty="0"/>
              <a:t>Prehistoric Age</a:t>
            </a:r>
            <a:endParaRPr lang="en-US" b="1" u="sng" dirty="0">
              <a:cs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8BB54E-8AB7-46EE-B03C-FC8071E7583B}"/>
              </a:ext>
            </a:extLst>
          </p:cNvPr>
          <p:cNvSpPr txBox="1"/>
          <p:nvPr/>
        </p:nvSpPr>
        <p:spPr>
          <a:xfrm>
            <a:off x="396814" y="375249"/>
            <a:ext cx="11139576" cy="1200329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/>
              <a:t>Data does not go back far enough!!</a:t>
            </a:r>
            <a:endParaRPr lang="en-US" sz="2400" dirty="0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2400" dirty="0">
                <a:cs typeface="Calibri"/>
              </a:rPr>
              <a:t>What if......our current data is </a:t>
            </a:r>
            <a:r>
              <a:rPr lang="en-US" sz="2400" b="1" i="1" dirty="0">
                <a:cs typeface="Calibri"/>
              </a:rPr>
              <a:t>biased</a:t>
            </a:r>
            <a:r>
              <a:rPr lang="en-US" sz="2400" dirty="0">
                <a:cs typeface="Calibri"/>
              </a:rPr>
              <a:t> I.e. we are only sampling in an "upswing"</a:t>
            </a:r>
          </a:p>
          <a:p>
            <a:pPr algn="ctr"/>
            <a:endParaRPr lang="en-US" sz="2400" dirty="0">
              <a:cs typeface="Calibri"/>
            </a:endParaRPr>
          </a:p>
        </p:txBody>
      </p:sp>
      <p:pic>
        <p:nvPicPr>
          <p:cNvPr id="12" name="Picture 12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D4AF97CC-1827-4260-AD21-98577C2134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783462" y="1250531"/>
            <a:ext cx="7487717" cy="4955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0537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86125-062B-484B-9CAD-ED6393D9B9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6E8C6F-0FE6-4961-A911-1DF14A3A9A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Climate change, fundamentally, is defined by </a:t>
            </a:r>
          </a:p>
          <a:p>
            <a:pPr lvl="1"/>
            <a:r>
              <a:rPr lang="en-US" dirty="0"/>
              <a:t>Historical changes in statistical properties of a climate system(s)</a:t>
            </a:r>
          </a:p>
          <a:p>
            <a:pPr lvl="1"/>
            <a:r>
              <a:rPr lang="en-US" dirty="0"/>
              <a:t>Often measured by sample mean/sample variance (spread) of historical global temperatures</a:t>
            </a:r>
          </a:p>
          <a:p>
            <a:pPr lvl="1"/>
            <a:r>
              <a:rPr lang="en-US" dirty="0"/>
              <a:t>Does climate change equal global warming and what caused it? </a:t>
            </a:r>
          </a:p>
          <a:p>
            <a:r>
              <a:rPr lang="en-US" dirty="0"/>
              <a:t>Ramifications reach to the basic ability of Earth to support life</a:t>
            </a:r>
          </a:p>
          <a:p>
            <a:r>
              <a:rPr lang="en-US" dirty="0"/>
              <a:t>Corrections cost enormous sums of money</a:t>
            </a:r>
          </a:p>
          <a:p>
            <a:r>
              <a:rPr lang="en-US" dirty="0"/>
              <a:t>Corrections threaten entire industries and nations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74078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9C5D8-317D-48C0-8CC1-539984627F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6D7E7C-23FC-474E-B2E2-9D234DBCCC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Potential bias in the data</a:t>
            </a:r>
          </a:p>
          <a:p>
            <a:pPr lvl="1"/>
            <a:r>
              <a:rPr lang="en-US" dirty="0"/>
              <a:t>Independent databases, such as the World Bank, are “centrist“?</a:t>
            </a:r>
          </a:p>
          <a:p>
            <a:pPr lvl="1"/>
            <a:r>
              <a:rPr lang="en-US" dirty="0"/>
              <a:t>NOAA or Berkeley Earth, given their sources of funding, are biased towards data evincing global warming?</a:t>
            </a:r>
          </a:p>
          <a:p>
            <a:pPr lvl="1"/>
            <a:r>
              <a:rPr lang="en-US" dirty="0"/>
              <a:t>China, Russia, the Middle East, whose economies wholly depend on the prolonged sustenance of oil, tend towards conservative climate estimates?</a:t>
            </a:r>
          </a:p>
          <a:p>
            <a:endParaRPr lang="en-US" dirty="0"/>
          </a:p>
          <a:p>
            <a:r>
              <a:rPr lang="en-US" dirty="0"/>
              <a:t>So what is the truth?</a:t>
            </a:r>
          </a:p>
          <a:p>
            <a:r>
              <a:rPr lang="en-US" dirty="0"/>
              <a:t>And who watches the watchers?</a:t>
            </a:r>
          </a:p>
        </p:txBody>
      </p:sp>
    </p:spTree>
    <p:extLst>
      <p:ext uri="{BB962C8B-B14F-4D97-AF65-F5344CB8AC3E}">
        <p14:creationId xmlns:p14="http://schemas.microsoft.com/office/powerpoint/2010/main" val="3152304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92A937-B488-4D1F-9E2A-2F1C0BB7B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Sally the Scientist, Activist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BC08F2-3F96-4262-94D2-3303B28469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Concerned about climate change</a:t>
            </a:r>
          </a:p>
          <a:p>
            <a:r>
              <a:rPr lang="en-US" dirty="0"/>
              <a:t>Professional scientist, engineer, or mathematician</a:t>
            </a:r>
          </a:p>
          <a:p>
            <a:r>
              <a:rPr lang="en-US" dirty="0"/>
              <a:t>Self exploration</a:t>
            </a:r>
          </a:p>
          <a:p>
            <a:r>
              <a:rPr lang="en-US" dirty="0"/>
              <a:t>Novice with computer languages</a:t>
            </a:r>
          </a:p>
          <a:p>
            <a:r>
              <a:rPr lang="en-US" dirty="0"/>
              <a:t>Novice with web service technology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9304AB-6B95-46F3-B4B3-F854E3240A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528957" y="2293924"/>
            <a:ext cx="2971800" cy="371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4163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EA3F0-5D99-4AEC-8918-7B11EA6A4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Questions</a:t>
            </a:r>
            <a:r>
              <a:rPr lang="en-US" dirty="0">
                <a:cs typeface="Calibri Light"/>
              </a:rPr>
              <a:t>/Use Cases 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9D2502-087E-443A-AD75-DEE5D12C58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the average global temperature from a certain agency?</a:t>
            </a:r>
          </a:p>
          <a:p>
            <a:r>
              <a:rPr lang="en-US" dirty="0"/>
              <a:t>How does the estimates from various agencies compare?</a:t>
            </a:r>
          </a:p>
          <a:p>
            <a:r>
              <a:rPr lang="en-US" dirty="0"/>
              <a:t>How do I get or add another agency’s estimate?</a:t>
            </a:r>
          </a:p>
          <a:p>
            <a:r>
              <a:rPr lang="en-US" dirty="0"/>
              <a:t>What other quantities correlate to the average global temperature?</a:t>
            </a:r>
          </a:p>
        </p:txBody>
      </p:sp>
    </p:spTree>
    <p:extLst>
      <p:ext uri="{BB962C8B-B14F-4D97-AF65-F5344CB8AC3E}">
        <p14:creationId xmlns:p14="http://schemas.microsoft.com/office/powerpoint/2010/main" val="21974261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val 14">
            <a:extLst>
              <a:ext uri="{FF2B5EF4-FFF2-40B4-BE49-F238E27FC236}">
                <a16:creationId xmlns:a16="http://schemas.microsoft.com/office/drawing/2014/main" id="{E6A2E69A-CEBA-43F2-86CE-6D219F220FD9}"/>
              </a:ext>
            </a:extLst>
          </p:cNvPr>
          <p:cNvSpPr/>
          <p:nvPr/>
        </p:nvSpPr>
        <p:spPr>
          <a:xfrm>
            <a:off x="1843178" y="1038045"/>
            <a:ext cx="8520022" cy="564455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32700D-A717-44B3-B188-D08AFE757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</a:t>
            </a:r>
          </a:p>
        </p:txBody>
      </p:sp>
      <p:pic>
        <p:nvPicPr>
          <p:cNvPr id="6" name="Picture 6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10A5B6E8-AE15-4DCA-A434-7BA0F5B41F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54071" y="737094"/>
            <a:ext cx="3009900" cy="135255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973B338B-192C-4E28-B087-CF653EB77C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6285" y="3972464"/>
            <a:ext cx="2743200" cy="1500996"/>
          </a:xfrm>
          <a:prstGeom prst="rect">
            <a:avLst/>
          </a:prstGeom>
        </p:spPr>
      </p:pic>
      <p:pic>
        <p:nvPicPr>
          <p:cNvPr id="10" name="Picture 10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BF208246-1810-4020-90FD-6521794B61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908" y="1866862"/>
            <a:ext cx="2743200" cy="938919"/>
          </a:xfrm>
          <a:prstGeom prst="rect">
            <a:avLst/>
          </a:prstGeo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id="{5CB6D6FB-0159-453A-A1D6-334245AF8D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908" y="4956715"/>
            <a:ext cx="2743200" cy="1315288"/>
          </a:xfrm>
          <a:prstGeom prst="rect">
            <a:avLst/>
          </a:prstGeom>
        </p:spPr>
      </p:pic>
      <p:pic>
        <p:nvPicPr>
          <p:cNvPr id="17" name="Picture 17" descr="A picture containing screenshot&#10;&#10;Description generated with very high confidence">
            <a:extLst>
              <a:ext uri="{FF2B5EF4-FFF2-40B4-BE49-F238E27FC236}">
                <a16:creationId xmlns:a16="http://schemas.microsoft.com/office/drawing/2014/main" id="{D18CF21A-7B15-4F9A-BF2B-1D49FF0D5A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82551" y="2335979"/>
            <a:ext cx="2585049" cy="289053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F7C6E7B-3FD1-479F-90FA-B8D4AB849091}"/>
              </a:ext>
            </a:extLst>
          </p:cNvPr>
          <p:cNvCxnSpPr/>
          <p:nvPr/>
        </p:nvCxnSpPr>
        <p:spPr>
          <a:xfrm>
            <a:off x="3669103" y="2720195"/>
            <a:ext cx="914400" cy="64123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65831BA-726F-4EB0-B1CD-1436B8DAA043}"/>
              </a:ext>
            </a:extLst>
          </p:cNvPr>
          <p:cNvCxnSpPr>
            <a:cxnSpLocks/>
          </p:cNvCxnSpPr>
          <p:nvPr/>
        </p:nvCxnSpPr>
        <p:spPr>
          <a:xfrm flipV="1">
            <a:off x="3812876" y="4971689"/>
            <a:ext cx="770627" cy="56646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3F54E8B-7392-445A-AFDF-21705B19E95A}"/>
              </a:ext>
            </a:extLst>
          </p:cNvPr>
          <p:cNvCxnSpPr>
            <a:cxnSpLocks/>
          </p:cNvCxnSpPr>
          <p:nvPr/>
        </p:nvCxnSpPr>
        <p:spPr>
          <a:xfrm flipH="1" flipV="1">
            <a:off x="7703389" y="4152181"/>
            <a:ext cx="1098430" cy="63835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84DDF91-1218-4014-B579-F6F9D08665FF}"/>
              </a:ext>
            </a:extLst>
          </p:cNvPr>
          <p:cNvCxnSpPr>
            <a:cxnSpLocks/>
          </p:cNvCxnSpPr>
          <p:nvPr/>
        </p:nvCxnSpPr>
        <p:spPr>
          <a:xfrm flipH="1">
            <a:off x="7703388" y="1756912"/>
            <a:ext cx="580846" cy="51183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6398BA0-C93F-47CE-BC45-783B974ECAD2}"/>
              </a:ext>
            </a:extLst>
          </p:cNvPr>
          <p:cNvSpPr txBox="1"/>
          <p:nvPr/>
        </p:nvSpPr>
        <p:spPr>
          <a:xfrm>
            <a:off x="1848928" y="2979572"/>
            <a:ext cx="2743200" cy="307777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b="1" dirty="0" err="1">
                <a:latin typeface="Courier New"/>
                <a:cs typeface="Courier New"/>
              </a:rPr>
              <a:t>grab_noaa</a:t>
            </a:r>
            <a:r>
              <a:rPr lang="en-US" sz="1400" b="1" dirty="0">
                <a:latin typeface="Courier New"/>
                <a:cs typeface="Courier New"/>
              </a:rPr>
              <a:t>()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2E58538-350A-49E2-91D3-572532144F09}"/>
              </a:ext>
            </a:extLst>
          </p:cNvPr>
          <p:cNvSpPr txBox="1"/>
          <p:nvPr/>
        </p:nvSpPr>
        <p:spPr>
          <a:xfrm>
            <a:off x="3372928" y="5538741"/>
            <a:ext cx="2743200" cy="307777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b="1" dirty="0" err="1">
                <a:latin typeface="Courier New"/>
                <a:cs typeface="Courier New"/>
              </a:rPr>
              <a:t>grab_worldbank</a:t>
            </a:r>
            <a:r>
              <a:rPr lang="en-US" sz="1400" b="1" dirty="0">
                <a:latin typeface="Courier New"/>
                <a:cs typeface="Courier New"/>
              </a:rPr>
              <a:t>()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CC6395D-D6BC-4D65-B200-84068696A932}"/>
              </a:ext>
            </a:extLst>
          </p:cNvPr>
          <p:cNvSpPr txBox="1"/>
          <p:nvPr/>
        </p:nvSpPr>
        <p:spPr>
          <a:xfrm>
            <a:off x="7240437" y="4920516"/>
            <a:ext cx="2743200" cy="307777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b="1" dirty="0" err="1">
                <a:latin typeface="Courier New"/>
                <a:cs typeface="Courier New"/>
              </a:rPr>
              <a:t>grab_berkeley</a:t>
            </a:r>
            <a:r>
              <a:rPr lang="en-US" sz="1400" b="1" dirty="0">
                <a:latin typeface="Courier New"/>
                <a:cs typeface="Courier New"/>
              </a:rPr>
              <a:t>()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2F294D1-61D7-4FF2-955B-A61D9D143FD8}"/>
              </a:ext>
            </a:extLst>
          </p:cNvPr>
          <p:cNvSpPr txBox="1"/>
          <p:nvPr/>
        </p:nvSpPr>
        <p:spPr>
          <a:xfrm>
            <a:off x="7643005" y="1930021"/>
            <a:ext cx="2743200" cy="307777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b="1" dirty="0">
                <a:latin typeface="Courier New"/>
                <a:cs typeface="Courier New"/>
              </a:rPr>
              <a:t>grab_scripps_co2()</a:t>
            </a:r>
          </a:p>
        </p:txBody>
      </p:sp>
    </p:spTree>
    <p:extLst>
      <p:ext uri="{BB962C8B-B14F-4D97-AF65-F5344CB8AC3E}">
        <p14:creationId xmlns:p14="http://schemas.microsoft.com/office/powerpoint/2010/main" val="7061158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1985A-7E21-4E5B-9343-2D0C19F64C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Demo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D765BA5-22FA-4A7C-876F-9B7480CB24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7526" y="1160289"/>
            <a:ext cx="7596948" cy="5697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1794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3493</TotalTime>
  <Words>745</Words>
  <Application>Microsoft Office PowerPoint</Application>
  <PresentationFormat>Widescreen</PresentationFormat>
  <Paragraphs>160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8" baseType="lpstr">
      <vt:lpstr>ＭＳ Ｐゴシック</vt:lpstr>
      <vt:lpstr>Arial</vt:lpstr>
      <vt:lpstr>Calibri</vt:lpstr>
      <vt:lpstr>Calibri Light</vt:lpstr>
      <vt:lpstr>Courier New</vt:lpstr>
      <vt:lpstr>Office Theme</vt:lpstr>
      <vt:lpstr>Degrees of Climate Change Project Summary</vt:lpstr>
      <vt:lpstr>PowerPoint Presentation</vt:lpstr>
      <vt:lpstr>Outline</vt:lpstr>
      <vt:lpstr>Background</vt:lpstr>
      <vt:lpstr>Background</vt:lpstr>
      <vt:lpstr>Sally the Scientist, Activist</vt:lpstr>
      <vt:lpstr>Research Questions/Use Cases </vt:lpstr>
      <vt:lpstr>Design</vt:lpstr>
      <vt:lpstr>Demo</vt:lpstr>
      <vt:lpstr>Design</vt:lpstr>
      <vt:lpstr>Design</vt:lpstr>
      <vt:lpstr>Data Sources</vt:lpstr>
      <vt:lpstr>Data Sources</vt:lpstr>
      <vt:lpstr>National Oceanic and Atmospheric Administration (NOAA)</vt:lpstr>
      <vt:lpstr>National Oceanic and Atmospheric Administration (NOAA)</vt:lpstr>
      <vt:lpstr>grab_noaa</vt:lpstr>
      <vt:lpstr>Berkeley Earth</vt:lpstr>
      <vt:lpstr>Berkeley Earth</vt:lpstr>
      <vt:lpstr>grab_berkeley</vt:lpstr>
      <vt:lpstr>The World Bank Group</vt:lpstr>
      <vt:lpstr>The World Bank Group</vt:lpstr>
      <vt:lpstr>grab_worldbank</vt:lpstr>
      <vt:lpstr>Scripps Institute of Oceanography </vt:lpstr>
      <vt:lpstr>Scripps Institute of Oceanography </vt:lpstr>
      <vt:lpstr>grab_scripps_co2_data</vt:lpstr>
      <vt:lpstr>Project Structure</vt:lpstr>
      <vt:lpstr>Project Hallmarks</vt:lpstr>
      <vt:lpstr>Lessons Learned</vt:lpstr>
      <vt:lpstr>Future Work</vt:lpstr>
      <vt:lpstr>Thanks</vt:lpstr>
      <vt:lpstr>Future Work:  Need Longer-Dated Climate &amp; Temperature Data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Technology Review</dc:title>
  <dc:creator>Todd Schultz</dc:creator>
  <cp:lastModifiedBy>Todd Schultz</cp:lastModifiedBy>
  <cp:revision>92</cp:revision>
  <dcterms:created xsi:type="dcterms:W3CDTF">2018-05-02T01:11:51Z</dcterms:created>
  <dcterms:modified xsi:type="dcterms:W3CDTF">2018-06-05T04:39:57Z</dcterms:modified>
</cp:coreProperties>
</file>